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  <a:srgbClr val="FFFC02"/>
    <a:srgbClr val="FFB601"/>
    <a:srgbClr val="FF9900"/>
    <a:srgbClr val="EBE600"/>
    <a:srgbClr val="FFFF00"/>
    <a:srgbClr val="B8B400"/>
    <a:srgbClr val="0060A8"/>
    <a:srgbClr val="246016"/>
    <a:srgbClr val="288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Σκούρο στυλ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Σκούρο στυλ 2 - Έμφαση 1/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24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Χρήση του νερού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6.4860081226575148E-2"/>
                  <c:y val="0.13145132541928736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2136334816040657E-2"/>
                  <c:y val="9.3193205621286468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8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Αστική</c:v>
                </c:pt>
                <c:pt idx="1">
                  <c:v>Βιομηχανική</c:v>
                </c:pt>
                <c:pt idx="2">
                  <c:v>Γεωργική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82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54098-46C7-402C-849E-35A4C342BE12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1E860F2-2417-41B2-85C2-08702D6B9114}">
      <dgm:prSet phldrT="[Κείμενο]"/>
      <dgm:spPr/>
      <dgm:t>
        <a:bodyPr/>
        <a:lstStyle/>
        <a:p>
          <a:r>
            <a:rPr lang="el-GR" dirty="0" smtClean="0">
              <a:solidFill>
                <a:schemeClr val="accent5">
                  <a:lumMod val="50000"/>
                </a:schemeClr>
              </a:solidFill>
            </a:rPr>
            <a:t>Περιβάλλον ονομάζεται οτιδήποτε υπάρχει γύρω μας.</a:t>
          </a:r>
          <a:endParaRPr lang="el-GR" dirty="0">
            <a:solidFill>
              <a:schemeClr val="accent5">
                <a:lumMod val="50000"/>
              </a:schemeClr>
            </a:solidFill>
          </a:endParaRPr>
        </a:p>
      </dgm:t>
    </dgm:pt>
    <dgm:pt modelId="{651C7E31-55BC-4950-9CDD-3E1326420B47}" type="parTrans" cxnId="{14A64A92-B6B3-47A1-AD0F-3E756E0C66CB}">
      <dgm:prSet/>
      <dgm:spPr/>
      <dgm:t>
        <a:bodyPr/>
        <a:lstStyle/>
        <a:p>
          <a:endParaRPr lang="el-GR">
            <a:solidFill>
              <a:schemeClr val="accent5">
                <a:lumMod val="50000"/>
              </a:schemeClr>
            </a:solidFill>
          </a:endParaRPr>
        </a:p>
      </dgm:t>
    </dgm:pt>
    <dgm:pt modelId="{686B5E7E-BEFA-486A-B685-2032D2B6717A}" type="sibTrans" cxnId="{14A64A92-B6B3-47A1-AD0F-3E756E0C66CB}">
      <dgm:prSet/>
      <dgm:spPr/>
      <dgm:t>
        <a:bodyPr/>
        <a:lstStyle/>
        <a:p>
          <a:endParaRPr lang="el-GR">
            <a:solidFill>
              <a:schemeClr val="accent5">
                <a:lumMod val="50000"/>
              </a:schemeClr>
            </a:solidFill>
          </a:endParaRPr>
        </a:p>
      </dgm:t>
    </dgm:pt>
    <dgm:pt modelId="{2699EDFF-5C76-45F5-A1C2-C82B1CC8F352}">
      <dgm:prSet phldrT="[Κείμενο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accent5">
                  <a:lumMod val="50000"/>
                </a:schemeClr>
              </a:solidFill>
            </a:rPr>
            <a:t>Φυσικό περιβάλλον είναι οτιδήποτε δημιουργεί η φύση.</a:t>
          </a:r>
          <a:endParaRPr lang="el-GR" dirty="0">
            <a:solidFill>
              <a:schemeClr val="accent5">
                <a:lumMod val="50000"/>
              </a:schemeClr>
            </a:solidFill>
          </a:endParaRPr>
        </a:p>
      </dgm:t>
    </dgm:pt>
    <dgm:pt modelId="{FD67AEAF-5E21-4ECA-960F-CB78C2E60070}" type="parTrans" cxnId="{72D993EF-8290-459D-826F-2B0CE8570FD2}">
      <dgm:prSet/>
      <dgm:spPr/>
      <dgm:t>
        <a:bodyPr/>
        <a:lstStyle/>
        <a:p>
          <a:endParaRPr lang="el-GR">
            <a:solidFill>
              <a:schemeClr val="accent5">
                <a:lumMod val="50000"/>
              </a:schemeClr>
            </a:solidFill>
          </a:endParaRPr>
        </a:p>
      </dgm:t>
    </dgm:pt>
    <dgm:pt modelId="{F1B24D99-9D28-4983-AF75-8A8459B0867B}" type="sibTrans" cxnId="{72D993EF-8290-459D-826F-2B0CE8570FD2}">
      <dgm:prSet/>
      <dgm:spPr/>
      <dgm:t>
        <a:bodyPr/>
        <a:lstStyle/>
        <a:p>
          <a:endParaRPr lang="el-GR">
            <a:solidFill>
              <a:schemeClr val="accent5">
                <a:lumMod val="50000"/>
              </a:schemeClr>
            </a:solidFill>
          </a:endParaRPr>
        </a:p>
      </dgm:t>
    </dgm:pt>
    <dgm:pt modelId="{10BF04CD-BAFC-4907-B1A8-B72FD86C9D5A}">
      <dgm:prSet phldrT="[Κείμενο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accent5">
                  <a:lumMod val="50000"/>
                </a:schemeClr>
              </a:solidFill>
            </a:rPr>
            <a:t>Ανθρωπογενές περιβάλλον είναι οτιδήποτε δημιουργεί ο άνθρωπος.</a:t>
          </a:r>
          <a:endParaRPr lang="el-GR" dirty="0">
            <a:solidFill>
              <a:schemeClr val="accent5">
                <a:lumMod val="50000"/>
              </a:schemeClr>
            </a:solidFill>
          </a:endParaRPr>
        </a:p>
      </dgm:t>
    </dgm:pt>
    <dgm:pt modelId="{6510EEA6-3A37-499E-A695-C8115DC8FB5B}" type="parTrans" cxnId="{2CAF5FEA-4E2A-4128-9111-383CFFC9108C}">
      <dgm:prSet/>
      <dgm:spPr/>
      <dgm:t>
        <a:bodyPr/>
        <a:lstStyle/>
        <a:p>
          <a:endParaRPr lang="el-GR">
            <a:solidFill>
              <a:schemeClr val="accent5">
                <a:lumMod val="50000"/>
              </a:schemeClr>
            </a:solidFill>
          </a:endParaRPr>
        </a:p>
      </dgm:t>
    </dgm:pt>
    <dgm:pt modelId="{E68B1B05-47C8-4952-9B57-3C8730E083A2}" type="sibTrans" cxnId="{2CAF5FEA-4E2A-4128-9111-383CFFC9108C}">
      <dgm:prSet/>
      <dgm:spPr/>
      <dgm:t>
        <a:bodyPr/>
        <a:lstStyle/>
        <a:p>
          <a:endParaRPr lang="el-GR">
            <a:solidFill>
              <a:schemeClr val="accent5">
                <a:lumMod val="50000"/>
              </a:schemeClr>
            </a:solidFill>
          </a:endParaRPr>
        </a:p>
      </dgm:t>
    </dgm:pt>
    <dgm:pt modelId="{B6458EAE-ACEF-4288-953D-8E24C0E0438B}" type="pres">
      <dgm:prSet presAssocID="{0AD54098-46C7-402C-849E-35A4C342BE1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6D49D99-0A79-4C1E-8A54-5C4C30855ACA}" type="pres">
      <dgm:prSet presAssocID="{61E860F2-2417-41B2-85C2-08702D6B9114}" presName="root" presStyleCnt="0">
        <dgm:presLayoutVars>
          <dgm:chMax/>
          <dgm:chPref val="4"/>
        </dgm:presLayoutVars>
      </dgm:prSet>
      <dgm:spPr/>
    </dgm:pt>
    <dgm:pt modelId="{AEC3641B-6F36-49DF-BBBB-25188685235F}" type="pres">
      <dgm:prSet presAssocID="{61E860F2-2417-41B2-85C2-08702D6B9114}" presName="rootComposite" presStyleCnt="0">
        <dgm:presLayoutVars/>
      </dgm:prSet>
      <dgm:spPr/>
    </dgm:pt>
    <dgm:pt modelId="{B0F4972B-7074-4CDA-9E78-40DF53DF495F}" type="pres">
      <dgm:prSet presAssocID="{61E860F2-2417-41B2-85C2-08702D6B9114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l-GR"/>
        </a:p>
      </dgm:t>
    </dgm:pt>
    <dgm:pt modelId="{83E160B0-EDCF-4946-8E42-A96B309E901B}" type="pres">
      <dgm:prSet presAssocID="{61E860F2-2417-41B2-85C2-08702D6B9114}" presName="childShape" presStyleCnt="0">
        <dgm:presLayoutVars>
          <dgm:chMax val="0"/>
          <dgm:chPref val="0"/>
        </dgm:presLayoutVars>
      </dgm:prSet>
      <dgm:spPr/>
    </dgm:pt>
    <dgm:pt modelId="{A7E680A2-BA27-4D10-857B-03FD9707D74A}" type="pres">
      <dgm:prSet presAssocID="{2699EDFF-5C76-45F5-A1C2-C82B1CC8F352}" presName="childComposite" presStyleCnt="0">
        <dgm:presLayoutVars>
          <dgm:chMax val="0"/>
          <dgm:chPref val="0"/>
        </dgm:presLayoutVars>
      </dgm:prSet>
      <dgm:spPr/>
    </dgm:pt>
    <dgm:pt modelId="{26F769C8-D4EE-4E16-BA8E-197BEF551E03}" type="pres">
      <dgm:prSet presAssocID="{2699EDFF-5C76-45F5-A1C2-C82B1CC8F352}" presName="Image" presStyleLbl="node1" presStyleIdx="0" presStyleCnt="2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45C6CF6-275B-4740-8AE1-D1C74298835B}" type="pres">
      <dgm:prSet presAssocID="{2699EDFF-5C76-45F5-A1C2-C82B1CC8F35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7FE9E4-3B8E-4759-86C2-B672396DD58A}" type="pres">
      <dgm:prSet presAssocID="{10BF04CD-BAFC-4907-B1A8-B72FD86C9D5A}" presName="childComposite" presStyleCnt="0">
        <dgm:presLayoutVars>
          <dgm:chMax val="0"/>
          <dgm:chPref val="0"/>
        </dgm:presLayoutVars>
      </dgm:prSet>
      <dgm:spPr/>
    </dgm:pt>
    <dgm:pt modelId="{9EA4A01D-E94A-4554-9130-C53F225DB81D}" type="pres">
      <dgm:prSet presAssocID="{10BF04CD-BAFC-4907-B1A8-B72FD86C9D5A}" presName="Image" presStyleLbl="node1" presStyleIdx="1" presStyleCnt="2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E9AE1769-44A4-447B-81FB-216E5A707683}" type="pres">
      <dgm:prSet presAssocID="{10BF04CD-BAFC-4907-B1A8-B72FD86C9D5A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A64A92-B6B3-47A1-AD0F-3E756E0C66CB}" srcId="{0AD54098-46C7-402C-849E-35A4C342BE12}" destId="{61E860F2-2417-41B2-85C2-08702D6B9114}" srcOrd="0" destOrd="0" parTransId="{651C7E31-55BC-4950-9CDD-3E1326420B47}" sibTransId="{686B5E7E-BEFA-486A-B685-2032D2B6717A}"/>
    <dgm:cxn modelId="{2D06C884-5BED-40E0-8E37-827FE7076AA7}" type="presOf" srcId="{10BF04CD-BAFC-4907-B1A8-B72FD86C9D5A}" destId="{E9AE1769-44A4-447B-81FB-216E5A707683}" srcOrd="0" destOrd="0" presId="urn:microsoft.com/office/officeart/2008/layout/PictureAccentList"/>
    <dgm:cxn modelId="{7FE2CD42-F876-4659-AC4D-62867C2F3B50}" type="presOf" srcId="{2699EDFF-5C76-45F5-A1C2-C82B1CC8F352}" destId="{845C6CF6-275B-4740-8AE1-D1C74298835B}" srcOrd="0" destOrd="0" presId="urn:microsoft.com/office/officeart/2008/layout/PictureAccentList"/>
    <dgm:cxn modelId="{46C72A90-3092-4AF7-960D-0904972D96FC}" type="presOf" srcId="{61E860F2-2417-41B2-85C2-08702D6B9114}" destId="{B0F4972B-7074-4CDA-9E78-40DF53DF495F}" srcOrd="0" destOrd="0" presId="urn:microsoft.com/office/officeart/2008/layout/PictureAccentList"/>
    <dgm:cxn modelId="{72D993EF-8290-459D-826F-2B0CE8570FD2}" srcId="{61E860F2-2417-41B2-85C2-08702D6B9114}" destId="{2699EDFF-5C76-45F5-A1C2-C82B1CC8F352}" srcOrd="0" destOrd="0" parTransId="{FD67AEAF-5E21-4ECA-960F-CB78C2E60070}" sibTransId="{F1B24D99-9D28-4983-AF75-8A8459B0867B}"/>
    <dgm:cxn modelId="{2CAF5FEA-4E2A-4128-9111-383CFFC9108C}" srcId="{61E860F2-2417-41B2-85C2-08702D6B9114}" destId="{10BF04CD-BAFC-4907-B1A8-B72FD86C9D5A}" srcOrd="1" destOrd="0" parTransId="{6510EEA6-3A37-499E-A695-C8115DC8FB5B}" sibTransId="{E68B1B05-47C8-4952-9B57-3C8730E083A2}"/>
    <dgm:cxn modelId="{314F9FBB-2FA2-43A6-868A-B50F921511C1}" type="presOf" srcId="{0AD54098-46C7-402C-849E-35A4C342BE12}" destId="{B6458EAE-ACEF-4288-953D-8E24C0E0438B}" srcOrd="0" destOrd="0" presId="urn:microsoft.com/office/officeart/2008/layout/PictureAccentList"/>
    <dgm:cxn modelId="{6A5AB124-2AD2-4C60-943E-826BA5D7812C}" type="presParOf" srcId="{B6458EAE-ACEF-4288-953D-8E24C0E0438B}" destId="{06D49D99-0A79-4C1E-8A54-5C4C30855ACA}" srcOrd="0" destOrd="0" presId="urn:microsoft.com/office/officeart/2008/layout/PictureAccentList"/>
    <dgm:cxn modelId="{741DC3E6-F16A-4DBB-8040-5C0949164A4F}" type="presParOf" srcId="{06D49D99-0A79-4C1E-8A54-5C4C30855ACA}" destId="{AEC3641B-6F36-49DF-BBBB-25188685235F}" srcOrd="0" destOrd="0" presId="urn:microsoft.com/office/officeart/2008/layout/PictureAccentList"/>
    <dgm:cxn modelId="{0B1E3008-3913-4ABD-9A28-BDAA86757BE9}" type="presParOf" srcId="{AEC3641B-6F36-49DF-BBBB-25188685235F}" destId="{B0F4972B-7074-4CDA-9E78-40DF53DF495F}" srcOrd="0" destOrd="0" presId="urn:microsoft.com/office/officeart/2008/layout/PictureAccentList"/>
    <dgm:cxn modelId="{B126276B-D1FD-4FED-A876-1CA4B9010248}" type="presParOf" srcId="{06D49D99-0A79-4C1E-8A54-5C4C30855ACA}" destId="{83E160B0-EDCF-4946-8E42-A96B309E901B}" srcOrd="1" destOrd="0" presId="urn:microsoft.com/office/officeart/2008/layout/PictureAccentList"/>
    <dgm:cxn modelId="{14AADE22-38BD-4C60-AA14-6B3C730209A9}" type="presParOf" srcId="{83E160B0-EDCF-4946-8E42-A96B309E901B}" destId="{A7E680A2-BA27-4D10-857B-03FD9707D74A}" srcOrd="0" destOrd="0" presId="urn:microsoft.com/office/officeart/2008/layout/PictureAccentList"/>
    <dgm:cxn modelId="{689C646F-92DF-416E-8D5A-917A9411ACE5}" type="presParOf" srcId="{A7E680A2-BA27-4D10-857B-03FD9707D74A}" destId="{26F769C8-D4EE-4E16-BA8E-197BEF551E03}" srcOrd="0" destOrd="0" presId="urn:microsoft.com/office/officeart/2008/layout/PictureAccentList"/>
    <dgm:cxn modelId="{B89B7538-5207-4FFA-A82E-43089949EFF8}" type="presParOf" srcId="{A7E680A2-BA27-4D10-857B-03FD9707D74A}" destId="{845C6CF6-275B-4740-8AE1-D1C74298835B}" srcOrd="1" destOrd="0" presId="urn:microsoft.com/office/officeart/2008/layout/PictureAccentList"/>
    <dgm:cxn modelId="{AC885FA4-1CDC-456E-9E38-F7F46B65FFB3}" type="presParOf" srcId="{83E160B0-EDCF-4946-8E42-A96B309E901B}" destId="{757FE9E4-3B8E-4759-86C2-B672396DD58A}" srcOrd="1" destOrd="0" presId="urn:microsoft.com/office/officeart/2008/layout/PictureAccentList"/>
    <dgm:cxn modelId="{6C6F594D-2565-49B5-BABE-927B5733FD0B}" type="presParOf" srcId="{757FE9E4-3B8E-4759-86C2-B672396DD58A}" destId="{9EA4A01D-E94A-4554-9130-C53F225DB81D}" srcOrd="0" destOrd="0" presId="urn:microsoft.com/office/officeart/2008/layout/PictureAccentList"/>
    <dgm:cxn modelId="{988C6AD6-D50D-44D3-B4E5-DF60122BAE83}" type="presParOf" srcId="{757FE9E4-3B8E-4759-86C2-B672396DD58A}" destId="{E9AE1769-44A4-447B-81FB-216E5A7076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4972B-7074-4CDA-9E78-40DF53DF495F}">
      <dsp:nvSpPr>
        <dsp:cNvPr id="0" name=""/>
        <dsp:cNvSpPr/>
      </dsp:nvSpPr>
      <dsp:spPr>
        <a:xfrm>
          <a:off x="0" y="180404"/>
          <a:ext cx="5777610" cy="51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accent5">
                  <a:lumMod val="50000"/>
                </a:schemeClr>
              </a:solidFill>
            </a:rPr>
            <a:t>Περιβάλλον ονομάζεται οτιδήποτε υπάρχει γύρω μας.</a:t>
          </a:r>
          <a:endParaRPr lang="el-GR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5097" y="195501"/>
        <a:ext cx="5747416" cy="485248"/>
      </dsp:txXfrm>
    </dsp:sp>
    <dsp:sp modelId="{26F769C8-D4EE-4E16-BA8E-197BEF551E03}">
      <dsp:nvSpPr>
        <dsp:cNvPr id="0" name=""/>
        <dsp:cNvSpPr/>
      </dsp:nvSpPr>
      <dsp:spPr>
        <a:xfrm>
          <a:off x="0" y="788626"/>
          <a:ext cx="515442" cy="51544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C6CF6-275B-4740-8AE1-D1C74298835B}">
      <dsp:nvSpPr>
        <dsp:cNvPr id="0" name=""/>
        <dsp:cNvSpPr/>
      </dsp:nvSpPr>
      <dsp:spPr>
        <a:xfrm>
          <a:off x="546368" y="788626"/>
          <a:ext cx="5231242" cy="515442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accent5">
                  <a:lumMod val="50000"/>
                </a:schemeClr>
              </a:solidFill>
            </a:rPr>
            <a:t>Φυσικό περιβάλλον είναι οτιδήποτε δημιουργεί η φύση.</a:t>
          </a:r>
          <a:endParaRPr lang="el-GR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71534" y="813792"/>
        <a:ext cx="5180910" cy="465110"/>
      </dsp:txXfrm>
    </dsp:sp>
    <dsp:sp modelId="{9EA4A01D-E94A-4554-9130-C53F225DB81D}">
      <dsp:nvSpPr>
        <dsp:cNvPr id="0" name=""/>
        <dsp:cNvSpPr/>
      </dsp:nvSpPr>
      <dsp:spPr>
        <a:xfrm>
          <a:off x="0" y="1365921"/>
          <a:ext cx="515442" cy="51544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AE1769-44A4-447B-81FB-216E5A707683}">
      <dsp:nvSpPr>
        <dsp:cNvPr id="0" name=""/>
        <dsp:cNvSpPr/>
      </dsp:nvSpPr>
      <dsp:spPr>
        <a:xfrm>
          <a:off x="546368" y="1365921"/>
          <a:ext cx="5231242" cy="515442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>
              <a:solidFill>
                <a:schemeClr val="accent5">
                  <a:lumMod val="50000"/>
                </a:schemeClr>
              </a:solidFill>
            </a:rPr>
            <a:t>Ανθρωπογενές περιβάλλον είναι οτιδήποτε δημιουργεί ο άνθρωπος.</a:t>
          </a:r>
          <a:endParaRPr lang="el-GR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71534" y="1391087"/>
        <a:ext cx="5180910" cy="465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656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257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683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39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7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06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397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17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26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2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03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533B-0A41-4B34-B875-179C0ABC70E1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2C36-5A14-4260-9EA1-14B561BA7A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52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Σύννεφο 25"/>
          <p:cNvSpPr/>
          <p:nvPr/>
        </p:nvSpPr>
        <p:spPr>
          <a:xfrm rot="20271617">
            <a:off x="116482" y="802403"/>
            <a:ext cx="2638365" cy="135704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Η Χημεία ερευνά τη φύση και διδάσκεται από αυτήν.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1121" y="355276"/>
            <a:ext cx="378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Εισαγωγή στη χημεία</a:t>
            </a:r>
            <a:endParaRPr lang="el-GR" sz="2800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aphicFrame>
        <p:nvGraphicFramePr>
          <p:cNvPr id="22" name="Διάγραμμα 21"/>
          <p:cNvGraphicFramePr/>
          <p:nvPr>
            <p:extLst>
              <p:ext uri="{D42A27DB-BD31-4B8C-83A1-F6EECF244321}">
                <p14:modId xmlns:p14="http://schemas.microsoft.com/office/powerpoint/2010/main" val="1647949183"/>
              </p:ext>
            </p:extLst>
          </p:nvPr>
        </p:nvGraphicFramePr>
        <p:xfrm>
          <a:off x="3273201" y="1001763"/>
          <a:ext cx="5777611" cy="206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85278" y="3640127"/>
            <a:ext cx="990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Φυσικά προϊόντα (λαχανικά-φρούτα, νερό,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α</a:t>
            </a:r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λάτι, μάρμαρο κ.α.)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Επεξεργασμένα προϊόντα ή Χημικά προϊόντα (φάρμακα, βαφές, συντηρητικά τροφίμων, υλικά συσκευασίας κ.α.)</a:t>
            </a:r>
            <a:endParaRPr lang="el-G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3298" y="4860007"/>
            <a:ext cx="43506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accent5">
                    <a:lumMod val="50000"/>
                  </a:schemeClr>
                </a:solidFill>
              </a:rPr>
              <a:t>Οι χημικοί ασχολούνται με: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400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l-GR" sz="1400" dirty="0" smtClean="0">
                <a:solidFill>
                  <a:schemeClr val="accent5">
                    <a:lumMod val="50000"/>
                  </a:schemeClr>
                </a:solidFill>
              </a:rPr>
              <a:t>η βασική και εφαρμοσμένη έρευνα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400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l-GR" sz="1400" dirty="0" smtClean="0">
                <a:solidFill>
                  <a:schemeClr val="accent5">
                    <a:lumMod val="50000"/>
                  </a:schemeClr>
                </a:solidFill>
              </a:rPr>
              <a:t>ην επεξεργασία πρώτων υλών και την παραγωγή νέων υλικών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400" dirty="0">
                <a:solidFill>
                  <a:schemeClr val="accent5">
                    <a:lumMod val="50000"/>
                  </a:schemeClr>
                </a:solidFill>
              </a:rPr>
              <a:t>τ</a:t>
            </a:r>
            <a:r>
              <a:rPr lang="el-GR" sz="1400" dirty="0" smtClean="0">
                <a:solidFill>
                  <a:schemeClr val="accent5">
                    <a:lumMod val="50000"/>
                  </a:schemeClr>
                </a:solidFill>
              </a:rPr>
              <a:t>ον έλεγχο της ποιότητας (τρόφιμα, καύσιμα κ.α.)</a:t>
            </a:r>
            <a:endParaRPr lang="el-G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79373" y="4845738"/>
            <a:ext cx="41468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Η χημεία συνεργάζεται με επιστήμες και τέχνες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6" name="Κατακόρυφος πάπυρος 35"/>
          <p:cNvSpPr/>
          <p:nvPr/>
        </p:nvSpPr>
        <p:spPr>
          <a:xfrm rot="5400000">
            <a:off x="8276191" y="4560351"/>
            <a:ext cx="1456051" cy="2737377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/>
          <p:cNvSpPr txBox="1"/>
          <p:nvPr/>
        </p:nvSpPr>
        <p:spPr>
          <a:xfrm>
            <a:off x="7839375" y="5513540"/>
            <a:ext cx="232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latin typeface="Comic Sans MS" panose="030F0702030302020204" pitchFamily="66" charset="0"/>
              </a:rPr>
              <a:t>Φυσική Φαρμακευτική </a:t>
            </a:r>
          </a:p>
          <a:p>
            <a:pPr algn="ctr"/>
            <a:r>
              <a:rPr lang="el-GR" sz="1200" dirty="0" smtClean="0">
                <a:latin typeface="Comic Sans MS" panose="030F0702030302020204" pitchFamily="66" charset="0"/>
              </a:rPr>
              <a:t>Βιολογία Ιατρική Γεωπονία </a:t>
            </a:r>
          </a:p>
          <a:p>
            <a:pPr algn="ctr"/>
            <a:r>
              <a:rPr lang="el-GR" sz="1200" dirty="0" smtClean="0">
                <a:latin typeface="Comic Sans MS" panose="030F0702030302020204" pitchFamily="66" charset="0"/>
              </a:rPr>
              <a:t>Γεωλογία Αρχαιολογία Αρχιτεκτονική Καλές τέχνες</a:t>
            </a:r>
            <a:endParaRPr lang="el-GR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6383" y="238373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Το νερό στη ζωής μας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599" y="681892"/>
            <a:ext cx="39235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3600" b="1" i="1" u="sng" dirty="0" smtClean="0"/>
              <a:t>Χρήσης του νερού</a:t>
            </a:r>
            <a:endParaRPr lang="el-GR" sz="3600" b="1" i="1" u="sng" dirty="0"/>
          </a:p>
          <a:p>
            <a:endParaRPr lang="el-GR" sz="3600" dirty="0">
              <a:solidFill>
                <a:srgbClr val="24601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600" dirty="0" smtClean="0">
                <a:solidFill>
                  <a:srgbClr val="004376"/>
                </a:solidFill>
              </a:rPr>
              <a:t>Αστική</a:t>
            </a:r>
            <a:r>
              <a:rPr lang="el-GR" sz="3600" dirty="0" smtClean="0">
                <a:solidFill>
                  <a:srgbClr val="246016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</a:rPr>
              <a:t>Βιομηχανική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3600" dirty="0" smtClean="0">
                <a:solidFill>
                  <a:schemeClr val="accent3">
                    <a:lumMod val="50000"/>
                  </a:schemeClr>
                </a:solidFill>
              </a:rPr>
              <a:t>Γεωργική</a:t>
            </a:r>
          </a:p>
          <a:p>
            <a:endParaRPr lang="el-GR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78747" y="2251506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400" dirty="0" smtClean="0">
                <a:solidFill>
                  <a:srgbClr val="004376"/>
                </a:solidFill>
              </a:rPr>
              <a:t>Οικιακή χρήση σε σπίτια</a:t>
            </a:r>
          </a:p>
          <a:p>
            <a:pPr marL="342900" indent="-342900">
              <a:buAutoNum type="arabicPeriod"/>
            </a:pPr>
            <a:r>
              <a:rPr lang="el-GR" sz="2400" dirty="0" smtClean="0">
                <a:solidFill>
                  <a:srgbClr val="004376"/>
                </a:solidFill>
              </a:rPr>
              <a:t>Χρήση στην πόλη</a:t>
            </a:r>
            <a:endParaRPr lang="el-GR" sz="2400" dirty="0">
              <a:solidFill>
                <a:srgbClr val="004376"/>
              </a:solidFill>
            </a:endParaRP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V="1">
            <a:off x="2135531" y="2508551"/>
            <a:ext cx="443217" cy="158453"/>
          </a:xfrm>
          <a:prstGeom prst="straightConnector1">
            <a:avLst/>
          </a:prstGeom>
          <a:ln w="28575">
            <a:solidFill>
              <a:srgbClr val="004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2135531" y="2667004"/>
            <a:ext cx="415506" cy="251133"/>
          </a:xfrm>
          <a:prstGeom prst="straightConnector1">
            <a:avLst/>
          </a:prstGeom>
          <a:ln w="28575">
            <a:solidFill>
              <a:srgbClr val="0043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/>
          <p:nvPr/>
        </p:nvCxnSpPr>
        <p:spPr>
          <a:xfrm flipV="1">
            <a:off x="3202203" y="3309726"/>
            <a:ext cx="2025494" cy="39091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/>
          <p:nvPr/>
        </p:nvCxnSpPr>
        <p:spPr>
          <a:xfrm flipV="1">
            <a:off x="3202203" y="3572588"/>
            <a:ext cx="2025494" cy="19137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/>
          <p:nvPr/>
        </p:nvCxnSpPr>
        <p:spPr>
          <a:xfrm>
            <a:off x="3202203" y="3793382"/>
            <a:ext cx="2025494" cy="10318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/>
          <p:nvPr/>
        </p:nvCxnSpPr>
        <p:spPr>
          <a:xfrm>
            <a:off x="3202203" y="3844976"/>
            <a:ext cx="2025494" cy="35571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7697" y="3080617"/>
            <a:ext cx="4832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Ψυκτικό υγρό</a:t>
            </a:r>
          </a:p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Καθαρισμό συσκευών και πρώτων υλών</a:t>
            </a:r>
          </a:p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Συστατικό προϊόντων</a:t>
            </a:r>
          </a:p>
          <a:p>
            <a:pPr marL="342900" indent="-342900">
              <a:buAutoNum type="arabicPeriod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</a:rPr>
              <a:t>Παραγωγή ενέργειας</a:t>
            </a:r>
            <a:endParaRPr lang="el-G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0" name="Ευθύγραμμο βέλος σύνδεσης 39"/>
          <p:cNvCxnSpPr/>
          <p:nvPr/>
        </p:nvCxnSpPr>
        <p:spPr>
          <a:xfrm>
            <a:off x="2551037" y="4913189"/>
            <a:ext cx="651166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16056" y="4665972"/>
            <a:ext cx="378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Κυρίως στην άρδευση </a:t>
            </a:r>
            <a:endParaRPr lang="el-G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5" name="Γράφημα 44"/>
          <p:cNvGraphicFramePr/>
          <p:nvPr>
            <p:extLst>
              <p:ext uri="{D42A27DB-BD31-4B8C-83A1-F6EECF244321}">
                <p14:modId xmlns:p14="http://schemas.microsoft.com/office/powerpoint/2010/main" val="1266242176"/>
              </p:ext>
            </p:extLst>
          </p:nvPr>
        </p:nvGraphicFramePr>
        <p:xfrm>
          <a:off x="7929336" y="4689498"/>
          <a:ext cx="3103023" cy="191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068" y="1047611"/>
            <a:ext cx="2445676" cy="203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8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Το νερό στη ζωής μας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5835" y="52942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1" y="2021030"/>
            <a:ext cx="5044582" cy="155092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506" y="1038557"/>
            <a:ext cx="4220057" cy="36508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21131" y="4689361"/>
            <a:ext cx="459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*</a:t>
            </a:r>
            <a:r>
              <a:rPr lang="el-GR" sz="1200" dirty="0" smtClean="0"/>
              <a:t>οι </a:t>
            </a:r>
            <a:r>
              <a:rPr lang="el-GR" sz="1200" dirty="0"/>
              <a:t>ποσότητες του νερού δίνονται σε εκατομμύρια κυβικά </a:t>
            </a:r>
            <a:r>
              <a:rPr lang="el-GR" sz="1200" dirty="0" smtClean="0"/>
              <a:t>χιλιόμετρα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456211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Μείγματα 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847389" y="793221"/>
            <a:ext cx="81786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i="1" u="sng" dirty="0" smtClean="0">
                <a:solidFill>
                  <a:srgbClr val="002060"/>
                </a:solidFill>
              </a:rPr>
              <a:t>Ορισμός</a:t>
            </a:r>
          </a:p>
          <a:p>
            <a:pPr algn="ctr"/>
            <a:endParaRPr lang="el-GR" sz="1600" i="1" dirty="0">
              <a:solidFill>
                <a:srgbClr val="002060"/>
              </a:solidFill>
            </a:endParaRPr>
          </a:p>
          <a:p>
            <a:pPr algn="ctr"/>
            <a:r>
              <a:rPr lang="el-GR" sz="2800" i="1" dirty="0" smtClean="0">
                <a:solidFill>
                  <a:srgbClr val="002060"/>
                </a:solidFill>
              </a:rPr>
              <a:t>Μείγμα ονομάζεται κάθε σύστημα το οποίο προκύπτει από την ανάμειξη δύο ή περισσότερων ουσιών.</a:t>
            </a:r>
            <a:endParaRPr lang="el-GR" sz="2800" i="1" dirty="0">
              <a:solidFill>
                <a:srgbClr val="002060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813" y="2650078"/>
            <a:ext cx="2724530" cy="198147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819" y="2650078"/>
            <a:ext cx="2699549" cy="1980407"/>
          </a:xfrm>
          <a:prstGeom prst="rect">
            <a:avLst/>
          </a:prstGeom>
        </p:spPr>
      </p:pic>
      <p:sp>
        <p:nvSpPr>
          <p:cNvPr id="9" name="Επεξήγηση με σύννεφο 8"/>
          <p:cNvSpPr/>
          <p:nvPr/>
        </p:nvSpPr>
        <p:spPr>
          <a:xfrm>
            <a:off x="195037" y="4900071"/>
            <a:ext cx="4604404" cy="1657984"/>
          </a:xfrm>
          <a:prstGeom prst="cloudCallout">
            <a:avLst>
              <a:gd name="adj1" fmla="val 29314"/>
              <a:gd name="adj2" fmla="val -60009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Ετερογενή</a:t>
            </a:r>
            <a:r>
              <a:rPr lang="el-GR" b="1" u="sng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μείγματα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ονομάζονται αυτά των οποίων τα συστατικά διακρίνονται μεταξύ τους.</a:t>
            </a:r>
            <a:endParaRPr lang="el-GR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Επεξήγηση με σύννεφο 9"/>
          <p:cNvSpPr/>
          <p:nvPr/>
        </p:nvSpPr>
        <p:spPr>
          <a:xfrm>
            <a:off x="6721132" y="4959005"/>
            <a:ext cx="5381564" cy="1781513"/>
          </a:xfrm>
          <a:prstGeom prst="cloudCallout">
            <a:avLst>
              <a:gd name="adj1" fmla="val -32745"/>
              <a:gd name="adj2" fmla="val -6333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Ομογενή μείγματα ή διαλύματα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ονομάζονται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αυτά των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οποίων τα συστατικά δεν μπορούν να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διακριθούν μεταξύ τους.</a:t>
            </a:r>
            <a:endParaRPr lang="el-GR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Επεξήγηση με δεξιό βέλος 11"/>
          <p:cNvSpPr/>
          <p:nvPr/>
        </p:nvSpPr>
        <p:spPr>
          <a:xfrm rot="5400000">
            <a:off x="616701" y="3093027"/>
            <a:ext cx="1683194" cy="2077881"/>
          </a:xfrm>
          <a:prstGeom prst="rightArrowCallout">
            <a:avLst>
              <a:gd name="adj1" fmla="val 9083"/>
              <a:gd name="adj2" fmla="val 12889"/>
              <a:gd name="adj3" fmla="val 11505"/>
              <a:gd name="adj4" fmla="val 76396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27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Δεν έχουν την </a:t>
            </a:r>
          </a:p>
          <a:p>
            <a:pPr algn="ctr"/>
            <a:r>
              <a:rPr lang="el-GR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ίδια σύσταση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και τις </a:t>
            </a:r>
            <a:r>
              <a:rPr lang="el-GR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ίδιες ιδιότητες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σε όλη τη μάζα τους.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Επεξήγηση με δεξιό βέλος 12"/>
          <p:cNvSpPr/>
          <p:nvPr/>
        </p:nvSpPr>
        <p:spPr>
          <a:xfrm rot="5400000">
            <a:off x="9863390" y="3098273"/>
            <a:ext cx="1683194" cy="2038269"/>
          </a:xfrm>
          <a:prstGeom prst="rightArrowCallout">
            <a:avLst>
              <a:gd name="adj1" fmla="val 9083"/>
              <a:gd name="adj2" fmla="val 12889"/>
              <a:gd name="adj3" fmla="val 11505"/>
              <a:gd name="adj4" fmla="val 76396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27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Έ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χουν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την </a:t>
            </a:r>
            <a:endParaRPr lang="el-G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l-GR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ίδια </a:t>
            </a: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σύσταση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και τις </a:t>
            </a:r>
            <a:r>
              <a:rPr lang="el-G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ίδιες ιδιότητες </a:t>
            </a:r>
            <a:r>
              <a:rPr lang="el-G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σε όλη τη μάζα τους.</a:t>
            </a:r>
          </a:p>
        </p:txBody>
      </p:sp>
    </p:spTree>
    <p:extLst>
      <p:ext uri="{BB962C8B-B14F-4D97-AF65-F5344CB8AC3E}">
        <p14:creationId xmlns:p14="http://schemas.microsoft.com/office/powerpoint/2010/main" val="142551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Ιδιότητες των μειγμάτων 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882" y="572462"/>
            <a:ext cx="113595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l-GR" sz="2400" dirty="0" smtClean="0"/>
              <a:t>Τα </a:t>
            </a:r>
            <a:r>
              <a:rPr lang="el-GR" sz="2400" b="1" i="1" dirty="0" smtClean="0"/>
              <a:t>μείγματα</a:t>
            </a:r>
            <a:r>
              <a:rPr lang="el-GR" sz="2400" dirty="0" smtClean="0"/>
              <a:t>:</a:t>
            </a:r>
            <a:endParaRPr lang="el-GR" sz="2400" dirty="0"/>
          </a:p>
          <a:p>
            <a:endParaRPr lang="el-GR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u="sng" dirty="0" smtClean="0"/>
              <a:t>Δεν έχουν σταθερή σύσταση.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</a:rPr>
              <a:t>Τα συστατικά ενός μείγματος μπορούν να αναμειχθούν σε διάφορες αναλογίες)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u="sng" dirty="0" smtClean="0"/>
              <a:t>Τα συστατικά ενός μείγματος διατηρούν πολλές από τις ιδιότητές τους.</a:t>
            </a:r>
            <a:endParaRPr lang="el-GR" sz="2400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u="sng" dirty="0"/>
              <a:t>Δεν έχουν καθορισμένες φυσικές σταθερές</a:t>
            </a:r>
            <a:r>
              <a:rPr lang="el-GR" sz="2400" u="sng" dirty="0" smtClean="0"/>
              <a:t>.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</a:rPr>
              <a:t>(π.χ. Σημείο τήξης, σημείο ζέσης, πυκνότητα)</a:t>
            </a:r>
            <a:endParaRPr lang="el-GR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u="sng" dirty="0"/>
              <a:t>Διαχωρίζονται στα συστατικά τους με φυσικούς τρόπους</a:t>
            </a:r>
            <a:r>
              <a:rPr lang="el-GR" sz="2400" u="sng" dirty="0" smtClean="0"/>
              <a:t>.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</a:rPr>
              <a:t>(π.χ. εξάτμιση, διήθηση, απόσταξη)</a:t>
            </a:r>
            <a:endParaRPr lang="el-GR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4720963" y="3942043"/>
            <a:ext cx="1215736" cy="353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Υλικό</a:t>
            </a:r>
            <a:endParaRPr lang="el-GR" dirty="0"/>
          </a:p>
        </p:txBody>
      </p:sp>
      <p:sp>
        <p:nvSpPr>
          <p:cNvPr id="7" name="Έλλειψη 6"/>
          <p:cNvSpPr/>
          <p:nvPr/>
        </p:nvSpPr>
        <p:spPr>
          <a:xfrm>
            <a:off x="2249516" y="4657358"/>
            <a:ext cx="2212932" cy="467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Καθαρή ουσία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6335277" y="4654003"/>
            <a:ext cx="2109354" cy="46759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Μείγμα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8092440" y="5793108"/>
            <a:ext cx="2492087" cy="342900"/>
          </a:xfrm>
          <a:prstGeom prst="roundRect">
            <a:avLst/>
          </a:prstGeom>
          <a:solidFill>
            <a:srgbClr val="FAC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Ετερογενές μείγμα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309413" y="5793108"/>
            <a:ext cx="2492087" cy="342900"/>
          </a:xfrm>
          <a:prstGeom prst="roundRect">
            <a:avLst/>
          </a:prstGeom>
          <a:solidFill>
            <a:srgbClr val="FAC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Ομογενές Μείγμα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4" name="Γωνιακή σύνδεση 13"/>
          <p:cNvCxnSpPr>
            <a:stCxn id="6" idx="6"/>
            <a:endCxn id="8" idx="0"/>
          </p:cNvCxnSpPr>
          <p:nvPr/>
        </p:nvCxnSpPr>
        <p:spPr>
          <a:xfrm>
            <a:off x="5936699" y="4118689"/>
            <a:ext cx="1453255" cy="53531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Γωνιακή σύνδεση 14"/>
          <p:cNvCxnSpPr>
            <a:stCxn id="6" idx="2"/>
            <a:endCxn id="7" idx="0"/>
          </p:cNvCxnSpPr>
          <p:nvPr/>
        </p:nvCxnSpPr>
        <p:spPr>
          <a:xfrm rot="10800000" flipV="1">
            <a:off x="3355983" y="4118688"/>
            <a:ext cx="1364981" cy="53866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23377" y="5121594"/>
            <a:ext cx="120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200" dirty="0" smtClean="0"/>
              <a:t>Διακρίνονται τα </a:t>
            </a:r>
          </a:p>
          <a:p>
            <a:pPr algn="ctr"/>
            <a:r>
              <a:rPr lang="el-GR" sz="1200" dirty="0" smtClean="0"/>
              <a:t>συστατικά του;</a:t>
            </a:r>
            <a:endParaRPr lang="el-GR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783899" y="4832662"/>
            <a:ext cx="435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ΟΧΙ</a:t>
            </a:r>
            <a:endParaRPr lang="el-GR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666976" y="4832662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ΝΑΙ</a:t>
            </a:r>
            <a:endParaRPr lang="el-GR" sz="1400" dirty="0"/>
          </a:p>
        </p:txBody>
      </p:sp>
      <p:cxnSp>
        <p:nvCxnSpPr>
          <p:cNvPr id="45" name="Γωνιακή σύνδεση 44"/>
          <p:cNvCxnSpPr>
            <a:stCxn id="8" idx="2"/>
            <a:endCxn id="10" idx="0"/>
          </p:cNvCxnSpPr>
          <p:nvPr/>
        </p:nvCxnSpPr>
        <p:spPr>
          <a:xfrm rot="10800000" flipV="1">
            <a:off x="5555457" y="4887798"/>
            <a:ext cx="779820" cy="90530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Γωνιακή σύνδεση 46"/>
          <p:cNvCxnSpPr>
            <a:stCxn id="8" idx="6"/>
            <a:endCxn id="9" idx="0"/>
          </p:cNvCxnSpPr>
          <p:nvPr/>
        </p:nvCxnSpPr>
        <p:spPr>
          <a:xfrm>
            <a:off x="8444631" y="4887799"/>
            <a:ext cx="893853" cy="90530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78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Διαλύματα 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827036" y="1817589"/>
            <a:ext cx="5218487" cy="14269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Διαλύματα</a:t>
            </a:r>
            <a:r>
              <a:rPr lang="el-GR" dirty="0" smtClean="0">
                <a:solidFill>
                  <a:srgbClr val="002060"/>
                </a:solidFill>
              </a:rPr>
              <a:t> ονομάζονται όλα τα </a:t>
            </a:r>
            <a:r>
              <a:rPr lang="el-GR" b="1" dirty="0" smtClean="0">
                <a:solidFill>
                  <a:srgbClr val="002060"/>
                </a:solidFill>
              </a:rPr>
              <a:t>ομογενή μείγματα</a:t>
            </a:r>
            <a:r>
              <a:rPr lang="el-GR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el-GR" dirty="0" smtClean="0">
                <a:solidFill>
                  <a:srgbClr val="002060"/>
                </a:solidFill>
              </a:rPr>
              <a:t>Έχουν σε όλη τη μάζα τους την</a:t>
            </a:r>
          </a:p>
          <a:p>
            <a:pPr algn="ctr"/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ίδια σύσταση</a:t>
            </a:r>
            <a:r>
              <a:rPr lang="el-GR" dirty="0" smtClean="0">
                <a:solidFill>
                  <a:srgbClr val="002060"/>
                </a:solidFill>
              </a:rPr>
              <a:t> και τις </a:t>
            </a:r>
            <a:r>
              <a:rPr lang="el-GR" b="1" dirty="0" smtClean="0">
                <a:solidFill>
                  <a:srgbClr val="002060"/>
                </a:solidFill>
              </a:rPr>
              <a:t>ίδιες ιδιότητες</a:t>
            </a:r>
            <a:r>
              <a:rPr lang="el-GR" dirty="0" smtClean="0">
                <a:solidFill>
                  <a:srgbClr val="002060"/>
                </a:solidFill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280175" y="4095322"/>
            <a:ext cx="4379801" cy="142110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Κάθε διάλυμα αποτελείται από το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διαλύτη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και τη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διαλυμένη ουσία.</a:t>
            </a:r>
            <a:endParaRPr lang="el-G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3223" y="1869334"/>
            <a:ext cx="3308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Τα διαλύματα χωρίζονται σε: </a:t>
            </a:r>
          </a:p>
          <a:p>
            <a:pPr algn="ctr"/>
            <a:endParaRPr lang="el-GR" sz="16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1600" dirty="0" smtClean="0"/>
              <a:t>Αέρια (αέρας)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1600" dirty="0" smtClean="0"/>
              <a:t>Υγρά (</a:t>
            </a:r>
            <a:r>
              <a:rPr lang="el-GR" sz="1600" dirty="0" err="1" smtClean="0"/>
              <a:t>ζαχαρόνερο</a:t>
            </a:r>
            <a:r>
              <a:rPr lang="el-GR" sz="1600" dirty="0" smtClean="0"/>
              <a:t>)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l-GR" sz="1600" dirty="0" smtClean="0"/>
              <a:t>Στερεά (κράματα μετάλλων)</a:t>
            </a:r>
            <a:endParaRPr lang="el-GR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093881" y="5125300"/>
            <a:ext cx="3296499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Κάθε διάλυμα έχει πάντα ένα διαλύτη, ενώ μπορεί να έχει μία ή περισσότερες διαλυμένες ουσίες.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442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Διαλύματα 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Στρογγύλεμα διαγώνιας γωνίας του ορθογωνίου 5"/>
          <p:cNvSpPr/>
          <p:nvPr/>
        </p:nvSpPr>
        <p:spPr>
          <a:xfrm>
            <a:off x="2161438" y="1178606"/>
            <a:ext cx="2958695" cy="158418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Διαλύτη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θεωρούμε το συστατικό που έχει την ίδια φυσική κατάσταση με το διάλυμα. 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Στρογγύλεμα διαγώνιας γωνίας του ορθογωνίου 6"/>
          <p:cNvSpPr/>
          <p:nvPr/>
        </p:nvSpPr>
        <p:spPr>
          <a:xfrm>
            <a:off x="6814318" y="1178605"/>
            <a:ext cx="2958695" cy="158418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Διαλυμένη ή διαλυμένες ουσίες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ονομάζουμε τα άλλα συστατικά του διαλύματος.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Διπλό άγκιστρο 8"/>
          <p:cNvSpPr/>
          <p:nvPr/>
        </p:nvSpPr>
        <p:spPr>
          <a:xfrm>
            <a:off x="189287" y="3035650"/>
            <a:ext cx="2912102" cy="1048357"/>
          </a:xfrm>
          <a:prstGeom prst="bracePai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Στα υγρά διαλύματα ο </a:t>
            </a:r>
            <a:r>
              <a:rPr lang="el-GR" b="1" dirty="0" smtClean="0"/>
              <a:t>διαλύτης</a:t>
            </a:r>
            <a:r>
              <a:rPr lang="el-GR" dirty="0" smtClean="0"/>
              <a:t> είναι συνήθως σε μεγαλύτερη αναλογία.</a:t>
            </a:r>
            <a:endParaRPr lang="el-GR" dirty="0"/>
          </a:p>
        </p:txBody>
      </p:sp>
      <p:sp>
        <p:nvSpPr>
          <p:cNvPr id="10" name="Διπλό άγκιστρο 9"/>
          <p:cNvSpPr/>
          <p:nvPr/>
        </p:nvSpPr>
        <p:spPr>
          <a:xfrm>
            <a:off x="2382099" y="4222767"/>
            <a:ext cx="3430456" cy="1351214"/>
          </a:xfrm>
          <a:prstGeom prst="bracePair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 σπουδαιότερος διαλύτης είναι το </a:t>
            </a:r>
            <a:r>
              <a:rPr lang="el-GR" b="1" dirty="0" smtClean="0"/>
              <a:t>νερό</a:t>
            </a:r>
            <a:r>
              <a:rPr lang="el-GR" dirty="0" smtClean="0"/>
              <a:t>, επειδή: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Είναι διαδεδομένος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Διαλύει πολλές ουσίες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 smtClean="0"/>
              <a:t>Είναι φθηνός και ακίνδυνος</a:t>
            </a:r>
            <a:endParaRPr lang="el-GR" sz="1400" dirty="0"/>
          </a:p>
        </p:txBody>
      </p:sp>
      <p:sp>
        <p:nvSpPr>
          <p:cNvPr id="11" name="Διπλό άγκιστρο 10"/>
          <p:cNvSpPr/>
          <p:nvPr/>
        </p:nvSpPr>
        <p:spPr>
          <a:xfrm>
            <a:off x="8126706" y="3035650"/>
            <a:ext cx="3861447" cy="2737375"/>
          </a:xfrm>
          <a:prstGeom prst="bracePair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  <a:lumMod val="65000"/>
                  <a:lumOff val="3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Σε ορισμένη ποσότητα διαλύτη δεν μπορούμε να διαλύσουμε απεριόριστη ποσότητα διαλυμένης ουσίας.</a:t>
            </a:r>
          </a:p>
          <a:p>
            <a:pPr algn="ctr"/>
            <a:r>
              <a:rPr lang="el-GR" dirty="0" smtClean="0"/>
              <a:t>Η </a:t>
            </a:r>
            <a:r>
              <a:rPr lang="el-GR" b="1" dirty="0" smtClean="0"/>
              <a:t>διαλυτότητα</a:t>
            </a:r>
            <a:r>
              <a:rPr lang="el-GR" dirty="0" smtClean="0"/>
              <a:t> εξαρτάται από το είδος του διαλύτη και της διαλυμένης ουσίας καθώς και από την θερμοκρασία και την πίεση.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467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9435210" y="2387924"/>
            <a:ext cx="2166604" cy="1060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(s): solid = </a:t>
            </a:r>
            <a:r>
              <a:rPr lang="el-GR" sz="2000" dirty="0" smtClean="0">
                <a:solidFill>
                  <a:schemeClr val="tx1"/>
                </a:solidFill>
              </a:rPr>
              <a:t>στερεό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(l): liquid = </a:t>
            </a:r>
            <a:r>
              <a:rPr lang="el-GR" sz="2000" dirty="0" smtClean="0">
                <a:solidFill>
                  <a:schemeClr val="tx1"/>
                </a:solidFill>
              </a:rPr>
              <a:t>υγρό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(g): gas = </a:t>
            </a:r>
            <a:r>
              <a:rPr lang="el-GR" sz="2000" dirty="0" smtClean="0">
                <a:solidFill>
                  <a:schemeClr val="tx1"/>
                </a:solidFill>
              </a:rPr>
              <a:t>αέριο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3091" y="267912"/>
            <a:ext cx="567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Καταστάσεις των υλικών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965" y="4475718"/>
            <a:ext cx="9025910" cy="1738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972" y="1624953"/>
            <a:ext cx="8491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τρεις </a:t>
            </a:r>
            <a:r>
              <a:rPr lang="el-GR" sz="2400" b="1" dirty="0" smtClean="0"/>
              <a:t>Φυσικές Καταστάσεις </a:t>
            </a:r>
            <a:r>
              <a:rPr lang="el-GR" sz="2400" dirty="0" smtClean="0"/>
              <a:t>των υλικών:</a:t>
            </a:r>
          </a:p>
          <a:p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 smtClean="0"/>
              <a:t>Στερεή (</a:t>
            </a:r>
            <a:r>
              <a:rPr lang="en-US" sz="2400" dirty="0" smtClean="0"/>
              <a:t>s)</a:t>
            </a:r>
            <a:r>
              <a:rPr lang="el-GR" sz="2400" dirty="0" smtClean="0"/>
              <a:t> </a:t>
            </a:r>
            <a:r>
              <a:rPr lang="en-US" sz="2400" dirty="0" smtClean="0"/>
              <a:t>     </a:t>
            </a:r>
            <a:r>
              <a:rPr lang="el-GR" sz="2400" dirty="0" smtClean="0"/>
              <a:t> π.χ. σίδηρος, ξύλο, πάγος, μάρμαρο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 smtClean="0"/>
              <a:t>Υγρή (</a:t>
            </a:r>
            <a:r>
              <a:rPr lang="en-US" sz="2400" dirty="0" smtClean="0"/>
              <a:t>l)          </a:t>
            </a:r>
            <a:r>
              <a:rPr lang="el-GR" sz="2400" dirty="0" smtClean="0"/>
              <a:t> π.χ. νερό, λάδι, βενζίνη, οινόπνευμα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 smtClean="0"/>
              <a:t>Αέρια (</a:t>
            </a:r>
            <a:r>
              <a:rPr lang="en-US" sz="2400" dirty="0" smtClean="0"/>
              <a:t>g)        </a:t>
            </a:r>
            <a:r>
              <a:rPr lang="el-GR" sz="2400" dirty="0" smtClean="0"/>
              <a:t>π.χ. υδρατμοί, οξυγόνο, διοξείδιο του άνθρακα</a:t>
            </a:r>
            <a:r>
              <a:rPr lang="en-US" sz="2400" dirty="0" smtClean="0"/>
              <a:t>  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51040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Διάγραμμα ροής: Αρχή/τέλος εργασίας 12"/>
          <p:cNvSpPr/>
          <p:nvPr/>
        </p:nvSpPr>
        <p:spPr>
          <a:xfrm>
            <a:off x="7250623" y="1037227"/>
            <a:ext cx="1997702" cy="611541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Διάγραμμα ροής: Αρχή/τέλος εργασίας 11"/>
          <p:cNvSpPr/>
          <p:nvPr/>
        </p:nvSpPr>
        <p:spPr>
          <a:xfrm>
            <a:off x="2215105" y="989313"/>
            <a:ext cx="3477049" cy="697571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592" y="87362"/>
            <a:ext cx="1198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Παράγοντες που καθορίζουν/επηρεάζουν τη φυσική κατάσταση</a:t>
            </a:r>
            <a:endParaRPr lang="el-GR" sz="34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748" y="1002437"/>
            <a:ext cx="311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Θερμοκρασία</a:t>
            </a:r>
            <a:endParaRPr lang="el-GR" sz="3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8726" y="1002437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Πίεση</a:t>
            </a:r>
          </a:p>
        </p:txBody>
      </p:sp>
      <p:sp>
        <p:nvSpPr>
          <p:cNvPr id="9" name="Έλλειψη 8"/>
          <p:cNvSpPr/>
          <p:nvPr/>
        </p:nvSpPr>
        <p:spPr>
          <a:xfrm>
            <a:off x="5789838" y="4472295"/>
            <a:ext cx="4601121" cy="13919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5838373" y="4617454"/>
            <a:ext cx="4552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Αντί για τους συνήθεις 100°C, το νερό σε μια χύτρα ταχύτητας βράζει σε υψηλότερη </a:t>
            </a:r>
            <a:r>
              <a:rPr lang="el-G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θερμοκρασία λόγω αύξησης της πίεσης. </a:t>
            </a:r>
            <a:r>
              <a:rPr lang="el-G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Το ανεβασμένο σημείο βρασμού </a:t>
            </a:r>
            <a:r>
              <a:rPr lang="el-G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μαγειρεύει </a:t>
            </a:r>
            <a:r>
              <a:rPr lang="el-GR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το φαγητό πιο </a:t>
            </a:r>
            <a:r>
              <a:rPr lang="el-G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γρήγορα.</a:t>
            </a:r>
            <a:endParaRPr lang="el-GR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045" y="1600181"/>
            <a:ext cx="11345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/>
              <a:t>Ορισμοί: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 smtClean="0"/>
              <a:t>Σημείο τήξης (Σ.Τ.) </a:t>
            </a:r>
            <a:r>
              <a:rPr lang="el-GR" sz="2400" dirty="0" smtClean="0"/>
              <a:t>ενός στερεού είναι η θερμοκρασία στην οποία τήκεται (ρευστοποιείται) το στερεό.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2400" b="1" dirty="0" smtClean="0"/>
              <a:t>Σημείο ζέσης (Σ.Ζ.) </a:t>
            </a:r>
            <a:r>
              <a:rPr lang="el-GR" sz="2400" dirty="0" smtClean="0"/>
              <a:t>ή </a:t>
            </a:r>
            <a:r>
              <a:rPr lang="el-GR" sz="2400" b="1" dirty="0" smtClean="0"/>
              <a:t>σημείο βρασμού </a:t>
            </a:r>
            <a:r>
              <a:rPr lang="el-GR" sz="2400" dirty="0" smtClean="0"/>
              <a:t>ενός υγρού είναι η θερμοκρασία στην οποία βράζει το υγρό.</a:t>
            </a:r>
            <a:endParaRPr lang="el-GR" sz="2400" dirty="0"/>
          </a:p>
        </p:txBody>
      </p:sp>
      <p:pic>
        <p:nvPicPr>
          <p:cNvPr id="2052" name="Picture 4" descr="https://lh3.googleusercontent.com/proxy/W_E0DCa1-HUFP3H16S3zYiexbiX4a92rqRYud2b_55B1AWN-13Qv3hdpkRwxUZMJI1oVlUCJl4BbGEBxHp5HSL-DYa-vAKq0Rf60RZWu2d5a22rwIoEqx5QZ4EZYn3FtylK3EgBWEP-fuXEK2cm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05" y="4106235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15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hem.noesis.edu.gr/sites/default/files/inline-images/states_of_mat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821" y="1190070"/>
            <a:ext cx="6117092" cy="50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Έλλειψη 7"/>
          <p:cNvSpPr/>
          <p:nvPr/>
        </p:nvSpPr>
        <p:spPr>
          <a:xfrm>
            <a:off x="8447037" y="5035024"/>
            <a:ext cx="3744963" cy="18229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407694" y="5503873"/>
            <a:ext cx="3325621" cy="10891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05770" y="5448271"/>
            <a:ext cx="3529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Τα δομικά σωματίδια βρίσκονται σε μικρές αποστάσεις μεταξύ τους και έχουν πολύ μικρή κινητικότητα (πλήρης τάξη).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8600407" y="5339636"/>
            <a:ext cx="3529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Τα δομικά σωματίδια βρίσκονται σε σχετικά μικρές αποστάσεις μεταξύ τους και </a:t>
            </a:r>
            <a:r>
              <a:rPr lang="el-GR" sz="1600" dirty="0" smtClean="0"/>
              <a:t>έχουν</a:t>
            </a:r>
            <a:r>
              <a:rPr lang="el-GR" dirty="0" smtClean="0"/>
              <a:t> μικρή κινητικότητα (μεγαλύτερη από τα στερεά).</a:t>
            </a:r>
            <a:endParaRPr lang="el-GR" dirty="0"/>
          </a:p>
        </p:txBody>
      </p:sp>
      <p:sp>
        <p:nvSpPr>
          <p:cNvPr id="9" name="Διάγραμμα ροής: Αρχή/τέλος εργασίας 8"/>
          <p:cNvSpPr/>
          <p:nvPr/>
        </p:nvSpPr>
        <p:spPr>
          <a:xfrm>
            <a:off x="3592562" y="181606"/>
            <a:ext cx="5247609" cy="85615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3835237" y="148020"/>
            <a:ext cx="4683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Τα δομικά σωματίδια βρίσκονται σε σχετικά μεγάλες αποστάσεις μεταξύ τους και έχουν μεγάλη κινητικότητα (πλήρης αταξία).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 rot="3716625">
            <a:off x="7381206" y="2166604"/>
            <a:ext cx="1887042" cy="58477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ΕΞΑΕΡΩΣΗ</a:t>
            </a:r>
          </a:p>
          <a:p>
            <a:pPr algn="ctr"/>
            <a:r>
              <a:rPr lang="el-GR" sz="1600" dirty="0" smtClean="0">
                <a:solidFill>
                  <a:schemeClr val="accent1">
                    <a:lumMod val="50000"/>
                  </a:schemeClr>
                </a:solidFill>
              </a:rPr>
              <a:t>΄Η</a:t>
            </a:r>
            <a:endParaRPr lang="el-G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97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-UbAQWbMB-fODnT-ymHKW4Cgh20dva77W1w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32" y="385704"/>
            <a:ext cx="4876042" cy="19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realwater.gr/wp-content/uploads/2024/02/Distillation-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08" y="2730495"/>
            <a:ext cx="5118490" cy="35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.media-amazon.com/images/I/51ET4WlHMoL._AC_UF894,1000_QL8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9" y="1376149"/>
            <a:ext cx="6122916" cy="492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7694" y="385704"/>
            <a:ext cx="567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Μέτρηση Σ.Τ. &amp; Σ.Ζ.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4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Φυσικές Ιδιότητες των υλικών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14" y="956279"/>
            <a:ext cx="6303692" cy="3176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4095" y="956279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Χρώμα:</a:t>
            </a:r>
            <a:r>
              <a:rPr lang="el-GR" dirty="0" smtClean="0">
                <a:solidFill>
                  <a:srgbClr val="002060"/>
                </a:solidFill>
              </a:rPr>
              <a:t> Τα υλικά έχουν μεγάλη ποικιλία χρωμάτων.</a:t>
            </a:r>
          </a:p>
          <a:p>
            <a:r>
              <a:rPr lang="el-G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Γεύση</a:t>
            </a:r>
            <a:r>
              <a:rPr lang="el-GR" dirty="0" smtClean="0">
                <a:solidFill>
                  <a:srgbClr val="002060"/>
                </a:solidFill>
              </a:rPr>
              <a:t>: Τα υλικά έχουν ξινή, γλυκιά, αλμυρή ή πικρή γεύση.</a:t>
            </a:r>
          </a:p>
          <a:p>
            <a:r>
              <a:rPr lang="el-G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Οσμή</a:t>
            </a:r>
            <a:r>
              <a:rPr lang="el-GR" dirty="0" smtClean="0">
                <a:solidFill>
                  <a:srgbClr val="002060"/>
                </a:solidFill>
              </a:rPr>
              <a:t>: Υπάρχουν υλικά με ευχάριστη ή δυσάρεστη οσμή.</a:t>
            </a:r>
          </a:p>
          <a:p>
            <a:r>
              <a:rPr lang="el-G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Σκληρότητα</a:t>
            </a:r>
            <a:r>
              <a:rPr lang="el-GR" dirty="0" smtClean="0">
                <a:solidFill>
                  <a:srgbClr val="002060"/>
                </a:solidFill>
              </a:rPr>
              <a:t>: Εκφράζει την ικανότητα ενός υλικού να χαράζει ή να χαράζεται από άλλα υλικά.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Μέτρηση σκληρότητας με την σκληρομετρική κλίμακα </a:t>
            </a:r>
            <a:r>
              <a:rPr lang="el-GR" dirty="0" err="1" smtClean="0">
                <a:solidFill>
                  <a:srgbClr val="002060"/>
                </a:solidFill>
              </a:rPr>
              <a:t>Μος</a:t>
            </a:r>
            <a:r>
              <a:rPr lang="el-GR" dirty="0" smtClean="0">
                <a:solidFill>
                  <a:srgbClr val="002060"/>
                </a:solidFill>
              </a:rPr>
              <a:t> (</a:t>
            </a:r>
            <a:r>
              <a:rPr lang="en-US" dirty="0" smtClean="0">
                <a:solidFill>
                  <a:srgbClr val="002060"/>
                </a:solidFill>
              </a:rPr>
              <a:t>Mohs).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614" y="4250491"/>
                <a:ext cx="11893673" cy="2607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u="sng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Ελαστικότητα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: Είναι η ιδιότητα ενός υλικού να επανέρχεται στο αρχικό του σχήμα μετά από μία παραμόρφωση.</a:t>
                </a:r>
              </a:p>
              <a:p>
                <a:r>
                  <a:rPr lang="el-GR" b="1" u="sng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Ευθραυστότητα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: Είναι η ιδιότητα ενός υλικού να μην αντέχει σε μικρό ή μεγάλο βαθμό σε καταπόνηση.</a:t>
                </a:r>
              </a:p>
              <a:p>
                <a:r>
                  <a:rPr lang="el-GR" b="1" u="sng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Πυκνότητα (ρ)</a:t>
                </a:r>
                <a:r>
                  <a:rPr lang="el-GR" dirty="0">
                    <a:solidFill>
                      <a:srgbClr val="002060"/>
                    </a:solidFill>
                  </a:rPr>
                  <a:t>: 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Εκφράζει τη μάζα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(m) 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του υλικού που περιέχεται σε ορισμένο όγκο του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(V)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l-GR" sz="900" dirty="0" smtClean="0">
                  <a:solidFill>
                    <a:srgbClr val="002060"/>
                  </a:solidFill>
                </a:endParaRPr>
              </a:p>
              <a:p>
                <a:pPr algn="ctr"/>
                <a:r>
                  <a:rPr lang="el-GR" sz="1400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πυκνότητα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𝜇𝛼𝜁𝛼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ό</m:t>
                        </m:r>
                        <m:r>
                          <a:rPr lang="el-G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𝛾𝜅𝜊𝜍</m:t>
                        </m:r>
                      </m:den>
                    </m:f>
                  </m:oMath>
                </a14:m>
                <a:r>
                  <a:rPr lang="el-GR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 ή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     </a:t>
                </a:r>
                <a:r>
                  <a:rPr lang="el-GR" sz="14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ρ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        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Συνήθως εκφράζεται σε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g/cm</a:t>
                </a:r>
                <a:r>
                  <a:rPr lang="en-US" baseline="30000" dirty="0" smtClean="0">
                    <a:solidFill>
                      <a:srgbClr val="002060"/>
                    </a:solidFill>
                  </a:rPr>
                  <a:t>3</a:t>
                </a:r>
                <a:endParaRPr lang="en-US" dirty="0" smtClean="0">
                  <a:solidFill>
                    <a:srgbClr val="002060"/>
                  </a:solidFill>
                </a:endParaRPr>
              </a:p>
              <a:p>
                <a:r>
                  <a:rPr lang="el-GR" b="1" u="sng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Ηλεκτρική αγωγιμότητα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: Είναι η ιδιότητα ενός υλικού να επιτρέπει στο ηλεκτρικό ρεύμα να περνά με ευκολία μέσα από τη μάζα του.</a:t>
                </a:r>
              </a:p>
              <a:p>
                <a:r>
                  <a:rPr lang="el-GR" b="1" u="sng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Θερμική αγωγιμότητα</a:t>
                </a:r>
                <a:r>
                  <a:rPr lang="el-GR" dirty="0">
                    <a:solidFill>
                      <a:srgbClr val="002060"/>
                    </a:solidFill>
                  </a:rPr>
                  <a:t>: Είναι η ιδιότητα ενός υλικού να επιτρέπει στο 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θερμότητα να </a:t>
                </a:r>
                <a:r>
                  <a:rPr lang="el-GR" dirty="0">
                    <a:solidFill>
                      <a:srgbClr val="002060"/>
                    </a:solidFill>
                  </a:rPr>
                  <a:t>περνά με ευκολία μέσα από τη μάζα του</a:t>
                </a:r>
                <a:r>
                  <a:rPr lang="el-GR" dirty="0" smtClean="0">
                    <a:solidFill>
                      <a:srgbClr val="002060"/>
                    </a:solidFill>
                  </a:rPr>
                  <a:t>.</a:t>
                </a:r>
                <a:endParaRPr lang="el-G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14" y="4250491"/>
                <a:ext cx="11893673" cy="2607509"/>
              </a:xfrm>
              <a:prstGeom prst="rect">
                <a:avLst/>
              </a:prstGeom>
              <a:blipFill rotWithShape="0">
                <a:blip r:embed="rId4"/>
                <a:stretch>
                  <a:fillRect l="-513" t="-1402" b="-28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87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Κορνίζα 7"/>
          <p:cNvSpPr/>
          <p:nvPr/>
        </p:nvSpPr>
        <p:spPr>
          <a:xfrm>
            <a:off x="4376799" y="4135201"/>
            <a:ext cx="6226342" cy="552842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39" y="1985439"/>
            <a:ext cx="2113729" cy="374565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606" y="1085215"/>
            <a:ext cx="5570728" cy="2474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Φυσικές Ιδιότητες των υλικών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1020" y="4230843"/>
            <a:ext cx="605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Πότε ένα σώμα επιπλέει στο νερό και πότε βυθίζεται σε αυτό;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9" name="Σύννεφο 8"/>
          <p:cNvSpPr/>
          <p:nvPr/>
        </p:nvSpPr>
        <p:spPr>
          <a:xfrm>
            <a:off x="4601956" y="4970092"/>
            <a:ext cx="6001185" cy="15219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5555895" y="5130924"/>
            <a:ext cx="4469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Όταν ένα υλικό έχει μικρότερη πυκνότητα από το Η</a:t>
            </a:r>
            <a:r>
              <a:rPr lang="el-GR" baseline="-25000" dirty="0" smtClean="0"/>
              <a:t>2</a:t>
            </a:r>
            <a:r>
              <a:rPr lang="el-GR" dirty="0" smtClean="0"/>
              <a:t>Ο, τότε επιπλέει στο Η</a:t>
            </a:r>
            <a:r>
              <a:rPr lang="el-GR" baseline="-25000" dirty="0" smtClean="0"/>
              <a:t>2</a:t>
            </a:r>
            <a:r>
              <a:rPr lang="el-GR" dirty="0" smtClean="0"/>
              <a:t>Ο, </a:t>
            </a:r>
          </a:p>
          <a:p>
            <a:pPr algn="ctr"/>
            <a:r>
              <a:rPr lang="el-GR" dirty="0" smtClean="0"/>
              <a:t>ενώ αν ένα υλικό έχει μεγαλύτερη πυκνότητα από το Η</a:t>
            </a:r>
            <a:r>
              <a:rPr lang="el-GR" baseline="-25000" dirty="0" smtClean="0"/>
              <a:t>2</a:t>
            </a:r>
            <a:r>
              <a:rPr lang="el-GR" dirty="0" smtClean="0"/>
              <a:t>Ο, τότε βυθίζεται στο Η</a:t>
            </a:r>
            <a:r>
              <a:rPr lang="el-GR" baseline="-25000" dirty="0" smtClean="0"/>
              <a:t>2</a:t>
            </a:r>
            <a:r>
              <a:rPr lang="el-GR" dirty="0" smtClean="0"/>
              <a:t>Ο.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40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lideplayer.gr/slide/15010968/91/images/17/%CE%A3%CE%BA%CE%BB%CE%B7%CF%81%CF%8C%CF%84%CE%B7%CF%84%CE%B1%3A+%CE%9A%CE%BB%CE%AF%CE%BC%CE%B1%CE%BA%CE%B1+Mo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990" y="2931496"/>
            <a:ext cx="4930973" cy="369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jewelpedia.com/img/gallery/066393100145587113018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48" y="932448"/>
            <a:ext cx="4458536" cy="191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tsangarakis.com/image/data/journal2/Blog/mosh-sc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4" y="3128211"/>
            <a:ext cx="2509419" cy="35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8130" y="4169029"/>
            <a:ext cx="2352387" cy="1801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Φυσικές Ιδιότητες των υλικών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306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πεξήγηση με σύννεφο 7"/>
          <p:cNvSpPr/>
          <p:nvPr/>
        </p:nvSpPr>
        <p:spPr>
          <a:xfrm>
            <a:off x="6177594" y="2142481"/>
            <a:ext cx="4288665" cy="1738648"/>
          </a:xfrm>
          <a:prstGeom prst="cloudCallout">
            <a:avLst>
              <a:gd name="adj1" fmla="val -69482"/>
              <a:gd name="adj2" fmla="val 842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2161438" y="117517"/>
            <a:ext cx="755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l-GR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Το νερό στη ζωής μας</a:t>
            </a:r>
            <a:endParaRPr lang="el-GR" sz="3600" b="1" dirty="0">
              <a:solidFill>
                <a:schemeClr val="accent5">
                  <a:lumMod val="50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403" y="825579"/>
            <a:ext cx="69417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l-GR" sz="2400" dirty="0"/>
              <a:t>Το </a:t>
            </a:r>
            <a:r>
              <a:rPr lang="el-GR" sz="2400" b="1" i="1" dirty="0"/>
              <a:t>νερό (Η</a:t>
            </a:r>
            <a:r>
              <a:rPr lang="el-GR" sz="2400" b="1" i="1" baseline="-25000" dirty="0"/>
              <a:t>2</a:t>
            </a:r>
            <a:r>
              <a:rPr lang="el-GR" sz="2400" b="1" i="1" dirty="0"/>
              <a:t>Ο) </a:t>
            </a:r>
            <a:r>
              <a:rPr lang="el-GR" sz="2400" dirty="0"/>
              <a:t>είναι:</a:t>
            </a:r>
          </a:p>
          <a:p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/>
              <a:t>Θεμελιώδης παράγοντας για τη δημιουργία και για τη διατήρηση της ζωής στον πλανήτη</a:t>
            </a:r>
            <a:r>
              <a:rPr lang="el-G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/>
              <a:t>Το πιο διαδεδομένο υγρό στη φύση</a:t>
            </a:r>
            <a:r>
              <a:rPr lang="el-G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/>
              <a:t>Το κύριο συστατικό των ζωντανών οργανισμών</a:t>
            </a:r>
            <a:r>
              <a:rPr lang="el-G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400" dirty="0"/>
              <a:t>Το κύριο συστατικό των τροφών και πολλών υλικών.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9564" y="2437399"/>
            <a:ext cx="38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 smtClean="0"/>
              <a:t>70% της γης καλύπτεται από νερό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/>
              <a:t>χ</a:t>
            </a:r>
            <a:r>
              <a:rPr lang="el-GR" b="1" dirty="0" smtClean="0"/>
              <a:t>ωρίς νερό δεν υπάρχει ζωή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 smtClean="0"/>
              <a:t>έπαιξε ρόλο στην εμφάνιση ζωής στον πλανήτη.</a:t>
            </a:r>
            <a:endParaRPr lang="el-GR" b="1" dirty="0"/>
          </a:p>
        </p:txBody>
      </p:sp>
      <p:sp>
        <p:nvSpPr>
          <p:cNvPr id="9" name="Επεξήγηση με σύννεφο 8"/>
          <p:cNvSpPr/>
          <p:nvPr/>
        </p:nvSpPr>
        <p:spPr>
          <a:xfrm>
            <a:off x="7238441" y="2921336"/>
            <a:ext cx="4535509" cy="1919586"/>
          </a:xfrm>
          <a:prstGeom prst="cloudCallout">
            <a:avLst>
              <a:gd name="adj1" fmla="val -64777"/>
              <a:gd name="adj2" fmla="val 22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587244" y="3206860"/>
            <a:ext cx="3863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 smtClean="0"/>
              <a:t>φυτά και ζώα αποτελούνται μέχρι και 95% από νερό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l-GR" b="1" dirty="0"/>
              <a:t>α</a:t>
            </a:r>
            <a:r>
              <a:rPr lang="el-GR" b="1" dirty="0" smtClean="0"/>
              <a:t>παραίτητο για τους οργανισμούς, συμμετέχει σε βιολογικές διεργασίες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9552" y="6272694"/>
            <a:ext cx="44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Παράθυρο στο εργαστήριο σελ. 25 βιβλίου.</a:t>
            </a:r>
            <a:endParaRPr lang="el-GR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0117"/>
              </p:ext>
            </p:extLst>
          </p:nvPr>
        </p:nvGraphicFramePr>
        <p:xfrm>
          <a:off x="661427" y="5033529"/>
          <a:ext cx="10515599" cy="787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7408"/>
                <a:gridCol w="643901"/>
                <a:gridCol w="635199"/>
                <a:gridCol w="670005"/>
                <a:gridCol w="774421"/>
                <a:gridCol w="646076"/>
                <a:gridCol w="541660"/>
                <a:gridCol w="730915"/>
                <a:gridCol w="739616"/>
                <a:gridCol w="730915"/>
                <a:gridCol w="835331"/>
                <a:gridCol w="713512"/>
                <a:gridCol w="617797"/>
                <a:gridCol w="652602"/>
                <a:gridCol w="896241"/>
              </a:tblGrid>
              <a:tr h="18280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Τρόφιμα</a:t>
                      </a:r>
                      <a:endParaRPr lang="el-GR" sz="1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Αγγούρι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Αντίδια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Καρπούζι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Κολοκυθάκια 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Κουνουπίδι 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Λάχανο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Μανιτάρια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Μαρούλι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Μπρόκολα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Ντομάτα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Πεπόνι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Πιπεριές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Σπανάκι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Σπαράγγια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624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Νερό %</a:t>
                      </a:r>
                      <a:endParaRPr lang="el-GR" sz="1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95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95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93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92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endParaRPr lang="el-GR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endParaRPr lang="el-GR" sz="8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90</a:t>
                      </a:r>
                      <a:endParaRPr lang="el-GR" sz="8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0575"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6974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Τρόφιμα</a:t>
                      </a:r>
                      <a:endParaRPr lang="el-GR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Σταφίδες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Μέλι 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Ρύζι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Φακές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Μακαρόνια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Ρεβίθια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Φασόλια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Κάστανα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Αμύγδαλα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Κρεμμύδια ξερά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Φουντούκια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Καρύδια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Ελαιόλαδο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Φυστίκια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624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Νερό %</a:t>
                      </a:r>
                      <a:endParaRPr lang="el-GR" sz="1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l-GR" sz="8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77896"/>
              </p:ext>
            </p:extLst>
          </p:nvPr>
        </p:nvGraphicFramePr>
        <p:xfrm>
          <a:off x="661423" y="5896852"/>
          <a:ext cx="10515603" cy="401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108"/>
                <a:gridCol w="577453"/>
                <a:gridCol w="494960"/>
                <a:gridCol w="485794"/>
                <a:gridCol w="724108"/>
                <a:gridCol w="531623"/>
                <a:gridCol w="570579"/>
                <a:gridCol w="559121"/>
                <a:gridCol w="568287"/>
                <a:gridCol w="515583"/>
                <a:gridCol w="543081"/>
                <a:gridCol w="449130"/>
                <a:gridCol w="570579"/>
                <a:gridCol w="513291"/>
                <a:gridCol w="598076"/>
                <a:gridCol w="559121"/>
                <a:gridCol w="834099"/>
                <a:gridCol w="696610"/>
              </a:tblGrid>
              <a:tr h="23398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 dirty="0">
                          <a:effectLst/>
                        </a:rPr>
                        <a:t>Τρόφιμα</a:t>
                      </a:r>
                      <a:endParaRPr lang="el-GR" sz="1100" b="1" i="0" u="none" strike="noStrike" dirty="0">
                        <a:solidFill>
                          <a:srgbClr val="806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Φράουλες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Γιαούρτι</a:t>
                      </a:r>
                      <a:endParaRPr lang="el-GR" sz="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Καρότα</a:t>
                      </a:r>
                      <a:endParaRPr lang="el-GR" sz="900" b="0" i="0" u="none" strike="noStrike" dirty="0">
                        <a:solidFill>
                          <a:srgbClr val="00B05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Γάλα </a:t>
                      </a:r>
                      <a:r>
                        <a:rPr lang="el-GR" sz="900" u="none" strike="noStrike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Παστερ</a:t>
                      </a:r>
                      <a:r>
                        <a:rPr lang="el-GR" sz="9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.</a:t>
                      </a:r>
                      <a:endParaRPr lang="el-GR" sz="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Βερίκοκα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Αχλάδια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Νεκταρίνια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Χταπόδι</a:t>
                      </a:r>
                      <a:endParaRPr lang="el-GR" sz="9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Πατάτα</a:t>
                      </a:r>
                      <a:endParaRPr lang="el-GR" sz="900" b="0" i="0" u="none" strike="noStrike" dirty="0">
                        <a:solidFill>
                          <a:srgbClr val="00B05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Μπανάνες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Αυγό</a:t>
                      </a:r>
                      <a:endParaRPr lang="el-GR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Γαλοπούλα</a:t>
                      </a:r>
                      <a:endParaRPr lang="el-GR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Σκόρδο</a:t>
                      </a:r>
                      <a:endParaRPr lang="el-GR" sz="900" b="0" i="0" u="none" strike="noStrike" dirty="0">
                        <a:solidFill>
                          <a:srgbClr val="00B05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Τυρί φέτα</a:t>
                      </a:r>
                      <a:endParaRPr lang="el-GR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Τσιπούρα</a:t>
                      </a:r>
                      <a:endParaRPr lang="el-GR" sz="9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Τυρί γραβιέρα</a:t>
                      </a:r>
                      <a:endParaRPr lang="el-GR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Ψωμί άσπρο</a:t>
                      </a:r>
                      <a:endParaRPr lang="el-GR" sz="900" b="0" i="0" u="none" strike="noStrike" dirty="0">
                        <a:solidFill>
                          <a:srgbClr val="66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516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u="none" strike="noStrike" dirty="0">
                          <a:effectLst/>
                        </a:rPr>
                        <a:t>Νερό %</a:t>
                      </a:r>
                      <a:endParaRPr lang="el-GR" sz="1100" b="1" i="0" u="none" strike="noStrike" dirty="0">
                        <a:solidFill>
                          <a:srgbClr val="806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89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88</a:t>
                      </a:r>
                      <a:endParaRPr lang="el-GR" sz="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88</a:t>
                      </a:r>
                      <a:endParaRPr lang="el-GR" sz="900" b="0" i="0" u="none" strike="noStrike" dirty="0">
                        <a:solidFill>
                          <a:srgbClr val="00B05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87</a:t>
                      </a:r>
                      <a:endParaRPr lang="el-GR" sz="9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85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83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82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82</a:t>
                      </a:r>
                      <a:endParaRPr lang="el-GR" sz="9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79</a:t>
                      </a:r>
                      <a:endParaRPr lang="el-GR" sz="900" b="0" i="0" u="none" strike="noStrike" dirty="0">
                        <a:solidFill>
                          <a:srgbClr val="00B05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75</a:t>
                      </a:r>
                      <a:endParaRPr lang="el-GR" sz="900" b="0" i="0" u="none" strike="noStrike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73</a:t>
                      </a:r>
                      <a:endParaRPr lang="el-GR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64</a:t>
                      </a:r>
                      <a:endParaRPr lang="el-GR" sz="9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61</a:t>
                      </a:r>
                      <a:endParaRPr lang="el-GR" sz="900" b="0" i="0" u="none" strike="noStrike" dirty="0">
                        <a:solidFill>
                          <a:srgbClr val="00B05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52</a:t>
                      </a:r>
                      <a:endParaRPr lang="el-GR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45</a:t>
                      </a:r>
                      <a:endParaRPr lang="el-GR" sz="9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38</a:t>
                      </a:r>
                      <a:endParaRPr lang="el-GR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u="none" strike="noStrike" dirty="0">
                          <a:effectLst/>
                        </a:rPr>
                        <a:t>35</a:t>
                      </a:r>
                      <a:endParaRPr lang="el-GR" sz="900" b="0" i="0" u="none" strike="noStrike" dirty="0">
                        <a:solidFill>
                          <a:srgbClr val="66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40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/>
      <p:bldP spid="7" grpId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1053</Words>
  <Application>Microsoft Office PowerPoint</Application>
  <PresentationFormat>Ευρεία οθόνη</PresentationFormat>
  <Paragraphs>240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6" baseType="lpstr">
      <vt:lpstr>Arial</vt:lpstr>
      <vt:lpstr>Arial Narrow</vt:lpstr>
      <vt:lpstr>Bahnschrift SemiBold SemiConden</vt:lpstr>
      <vt:lpstr>Book Antiqua</vt:lpstr>
      <vt:lpstr>Calibri</vt:lpstr>
      <vt:lpstr>Calibri Light</vt:lpstr>
      <vt:lpstr>Cambria Math</vt:lpstr>
      <vt:lpstr>Comic Sans MS</vt:lpstr>
      <vt:lpstr>Verdana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Λογαριασμός Microsoft</dc:creator>
  <cp:lastModifiedBy>Λογαριασμός Microsoft</cp:lastModifiedBy>
  <cp:revision>88</cp:revision>
  <dcterms:created xsi:type="dcterms:W3CDTF">2024-09-12T09:10:47Z</dcterms:created>
  <dcterms:modified xsi:type="dcterms:W3CDTF">2024-11-10T22:27:43Z</dcterms:modified>
</cp:coreProperties>
</file>